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3" r:id="rId4"/>
    <p:sldId id="280" r:id="rId5"/>
    <p:sldId id="278" r:id="rId6"/>
    <p:sldId id="275" r:id="rId7"/>
    <p:sldId id="279" r:id="rId8"/>
    <p:sldId id="276" r:id="rId9"/>
    <p:sldId id="277" r:id="rId10"/>
    <p:sldId id="274" r:id="rId11"/>
    <p:sldId id="281" r:id="rId12"/>
    <p:sldId id="282"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B059D-7959-9245-8985-49F34EBC5163}" type="datetimeFigureOut">
              <a:rPr lang="nl-NL" smtClean="0"/>
              <a:t>28-05-19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8D1D7-37C7-5648-85B9-4598A7949D44}" type="slidenum">
              <a:rPr lang="nl-NL" smtClean="0"/>
              <a:t>‹nr.›</a:t>
            </a:fld>
            <a:endParaRPr lang="nl-NL"/>
          </a:p>
        </p:txBody>
      </p:sp>
    </p:spTree>
    <p:extLst>
      <p:ext uri="{BB962C8B-B14F-4D97-AF65-F5344CB8AC3E}">
        <p14:creationId xmlns:p14="http://schemas.microsoft.com/office/powerpoint/2010/main" val="194676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endParaRPr/>
          </a:p>
        </p:txBody>
      </p:sp>
      <p:sp>
        <p:nvSpPr>
          <p:cNvPr id="57" name="Shape 57"/>
          <p:cNvSpPr>
            <a:spLocks noGrp="1"/>
          </p:cNvSpPr>
          <p:nvPr>
            <p:ph type="body" sz="quarter" idx="1"/>
          </p:nvPr>
        </p:nvSpPr>
        <p:spPr>
          <a:prstGeom prst="rect">
            <a:avLst/>
          </a:prstGeom>
        </p:spPr>
        <p:txBody>
          <a:bodyPr/>
          <a:lstStyle/>
          <a:p>
            <a:r>
              <a:t>De programmeerbare economie is onderweg. Volgens Gartner is ‘the global economy accelerating down a path of massive technology-driven change’. Nieuwe technologieën dienen zich aan. Bloomberg Markets noemt blockchain (de techniek achter Bitcoin) als een technologie die een vergelijkbare ontwrichtend effect zal hebben als het internet in de jaren ’90. </a:t>
            </a:r>
          </a:p>
          <a:p>
            <a:endParaRPr/>
          </a:p>
          <a:p>
            <a:r>
              <a:t>De ‘programmeerbare’ of Pandora-economie representeert een enorme technology-enabled transformatie van het traditionele concept van waarde uitwisseling naar een customer-centric waardeketen. Individuen worden in hun ware kracht gezet, machines worden steeds slimmer, en transactiekosten minimaal en volledig transparant.</a:t>
            </a:r>
          </a:p>
        </p:txBody>
      </p:sp>
    </p:spTree>
    <p:extLst>
      <p:ext uri="{BB962C8B-B14F-4D97-AF65-F5344CB8AC3E}">
        <p14:creationId xmlns:p14="http://schemas.microsoft.com/office/powerpoint/2010/main" val="422294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C77DCF0F-B6D5-45E4-AD94-4325A3F01A84}" type="datetimeFigureOut">
              <a:rPr lang="nl-NL" smtClean="0"/>
              <a:t>28-05-19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356227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77DCF0F-B6D5-45E4-AD94-4325A3F01A84}" type="datetimeFigureOut">
              <a:rPr lang="nl-NL" smtClean="0"/>
              <a:t>28-05-19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186063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77DCF0F-B6D5-45E4-AD94-4325A3F01A84}" type="datetimeFigureOut">
              <a:rPr lang="nl-NL" smtClean="0"/>
              <a:t>28-05-19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355085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C77DCF0F-B6D5-45E4-AD94-4325A3F01A84}" type="datetimeFigureOut">
              <a:rPr lang="nl-NL" smtClean="0"/>
              <a:t>28-05-19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229612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7DCF0F-B6D5-45E4-AD94-4325A3F01A84}" type="datetimeFigureOut">
              <a:rPr lang="nl-NL" smtClean="0"/>
              <a:t>28-05-19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44311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C77DCF0F-B6D5-45E4-AD94-4325A3F01A84}" type="datetimeFigureOut">
              <a:rPr lang="nl-NL" smtClean="0"/>
              <a:t>28-05-19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283906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C77DCF0F-B6D5-45E4-AD94-4325A3F01A84}" type="datetimeFigureOut">
              <a:rPr lang="nl-NL" smtClean="0"/>
              <a:t>28-05-19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8837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C77DCF0F-B6D5-45E4-AD94-4325A3F01A84}" type="datetimeFigureOut">
              <a:rPr lang="nl-NL" smtClean="0"/>
              <a:t>28-05-19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71787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DCF0F-B6D5-45E4-AD94-4325A3F01A84}" type="datetimeFigureOut">
              <a:rPr lang="nl-NL" smtClean="0"/>
              <a:t>28-05-19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416663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7DCF0F-B6D5-45E4-AD94-4325A3F01A84}" type="datetimeFigureOut">
              <a:rPr lang="nl-NL" smtClean="0"/>
              <a:t>28-05-19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164839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7DCF0F-B6D5-45E4-AD94-4325A3F01A84}" type="datetimeFigureOut">
              <a:rPr lang="nl-NL" smtClean="0"/>
              <a:t>28-05-19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7CF5B6C-6BF9-4595-BEFF-557EC66F59F9}" type="slidenum">
              <a:rPr lang="nl-NL" smtClean="0"/>
              <a:t>‹nr.›</a:t>
            </a:fld>
            <a:endParaRPr lang="nl-NL"/>
          </a:p>
        </p:txBody>
      </p:sp>
    </p:spTree>
    <p:extLst>
      <p:ext uri="{BB962C8B-B14F-4D97-AF65-F5344CB8AC3E}">
        <p14:creationId xmlns:p14="http://schemas.microsoft.com/office/powerpoint/2010/main" val="340729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DCF0F-B6D5-45E4-AD94-4325A3F01A84}" type="datetimeFigureOut">
              <a:rPr lang="nl-NL" smtClean="0"/>
              <a:t>28-05-19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F5B6C-6BF9-4595-BEFF-557EC66F59F9}" type="slidenum">
              <a:rPr lang="nl-NL" smtClean="0"/>
              <a:t>‹nr.›</a:t>
            </a:fld>
            <a:endParaRPr lang="nl-NL"/>
          </a:p>
        </p:txBody>
      </p:sp>
    </p:spTree>
    <p:extLst>
      <p:ext uri="{BB962C8B-B14F-4D97-AF65-F5344CB8AC3E}">
        <p14:creationId xmlns:p14="http://schemas.microsoft.com/office/powerpoint/2010/main" val="588413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509" y="2869096"/>
            <a:ext cx="4368800" cy="3988904"/>
          </a:xfrm>
          <a:prstGeom prst="rect">
            <a:avLst/>
          </a:prstGeom>
        </p:spPr>
      </p:pic>
      <p:sp>
        <p:nvSpPr>
          <p:cNvPr id="2" name="Title 1"/>
          <p:cNvSpPr>
            <a:spLocks noGrp="1"/>
          </p:cNvSpPr>
          <p:nvPr>
            <p:ph type="ctrTitle"/>
          </p:nvPr>
        </p:nvSpPr>
        <p:spPr>
          <a:xfrm>
            <a:off x="1524000" y="1122363"/>
            <a:ext cx="9144000" cy="1703964"/>
          </a:xfrm>
        </p:spPr>
        <p:txBody>
          <a:bodyPr>
            <a:normAutofit fontScale="90000"/>
          </a:bodyPr>
          <a:lstStyle/>
          <a:p>
            <a:pPr algn="l"/>
            <a:br>
              <a:rPr lang="en-GB" dirty="0"/>
            </a:br>
            <a:r>
              <a:rPr lang="en-GB" sz="4900" b="1" dirty="0"/>
              <a:t>Extra </a:t>
            </a:r>
            <a:r>
              <a:rPr lang="en-GB" sz="4900" b="1" dirty="0" err="1"/>
              <a:t>Algemene</a:t>
            </a:r>
            <a:r>
              <a:rPr lang="en-GB" sz="4900" b="1" dirty="0"/>
              <a:t> </a:t>
            </a:r>
            <a:r>
              <a:rPr lang="en-GB" sz="4900" b="1" dirty="0" err="1"/>
              <a:t>Ledenvergadering</a:t>
            </a:r>
            <a:r>
              <a:rPr lang="en-GB" sz="4900" b="1" dirty="0"/>
              <a:t> Wijkvereniging Paasberg-Wellenstein</a:t>
            </a:r>
            <a:endParaRPr lang="nl-NL" sz="4900" b="1" dirty="0"/>
          </a:p>
        </p:txBody>
      </p:sp>
      <p:sp>
        <p:nvSpPr>
          <p:cNvPr id="3" name="Subtitle 2"/>
          <p:cNvSpPr>
            <a:spLocks noGrp="1"/>
          </p:cNvSpPr>
          <p:nvPr>
            <p:ph type="subTitle" idx="1"/>
          </p:nvPr>
        </p:nvSpPr>
        <p:spPr/>
        <p:txBody>
          <a:bodyPr>
            <a:normAutofit/>
          </a:bodyPr>
          <a:lstStyle/>
          <a:p>
            <a:r>
              <a:rPr lang="en-GB" sz="4000" dirty="0"/>
              <a:t>28 </a:t>
            </a:r>
            <a:r>
              <a:rPr lang="en-GB" sz="4000" dirty="0" err="1"/>
              <a:t>mei</a:t>
            </a:r>
            <a:r>
              <a:rPr lang="en-GB" sz="4000" dirty="0"/>
              <a:t> 2019</a:t>
            </a:r>
            <a:endParaRPr lang="nl-NL" sz="4000" dirty="0"/>
          </a:p>
        </p:txBody>
      </p:sp>
    </p:spTree>
    <p:extLst>
      <p:ext uri="{BB962C8B-B14F-4D97-AF65-F5344CB8AC3E}">
        <p14:creationId xmlns:p14="http://schemas.microsoft.com/office/powerpoint/2010/main" val="377079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A121A-86C4-434B-B94D-967D51F0DE30}"/>
              </a:ext>
            </a:extLst>
          </p:cNvPr>
          <p:cNvSpPr>
            <a:spLocks noGrp="1"/>
          </p:cNvSpPr>
          <p:nvPr>
            <p:ph type="title"/>
          </p:nvPr>
        </p:nvSpPr>
        <p:spPr/>
        <p:txBody>
          <a:bodyPr>
            <a:normAutofit/>
          </a:bodyPr>
          <a:lstStyle/>
          <a:p>
            <a:pPr algn="l"/>
            <a:r>
              <a:rPr lang="nl-NL" sz="2800" dirty="0"/>
              <a:t>Korte historie Stichting BBRB</a:t>
            </a:r>
          </a:p>
        </p:txBody>
      </p:sp>
      <p:sp>
        <p:nvSpPr>
          <p:cNvPr id="4" name="Tijdelijke aanduiding voor inhoud 3">
            <a:extLst>
              <a:ext uri="{FF2B5EF4-FFF2-40B4-BE49-F238E27FC236}">
                <a16:creationId xmlns:a16="http://schemas.microsoft.com/office/drawing/2014/main" id="{78618148-F02A-7C46-8AF7-39AB294AF7F6}"/>
              </a:ext>
            </a:extLst>
          </p:cNvPr>
          <p:cNvSpPr>
            <a:spLocks noGrp="1"/>
          </p:cNvSpPr>
          <p:nvPr>
            <p:ph sz="half" idx="1"/>
          </p:nvPr>
        </p:nvSpPr>
        <p:spPr>
          <a:xfrm>
            <a:off x="1981200" y="1600201"/>
            <a:ext cx="4191000" cy="4525963"/>
          </a:xfrm>
        </p:spPr>
        <p:txBody>
          <a:bodyPr>
            <a:normAutofit fontScale="92500" lnSpcReduction="20000"/>
          </a:bodyPr>
          <a:lstStyle/>
          <a:p>
            <a:pPr marL="0" indent="0">
              <a:buNone/>
            </a:pPr>
            <a:r>
              <a:rPr lang="nl-NL" sz="1800" dirty="0"/>
              <a:t>7</a:t>
            </a:r>
            <a:r>
              <a:rPr lang="nl-NL" sz="1800" baseline="30000" dirty="0"/>
              <a:t>e</a:t>
            </a:r>
            <a:r>
              <a:rPr lang="nl-NL" sz="1800" dirty="0"/>
              <a:t>    mei gerucht / onderzoek</a:t>
            </a:r>
          </a:p>
          <a:p>
            <a:pPr marL="0" indent="0">
              <a:buNone/>
            </a:pPr>
            <a:r>
              <a:rPr lang="nl-NL" sz="1800" dirty="0"/>
              <a:t>9</a:t>
            </a:r>
            <a:r>
              <a:rPr lang="nl-NL" sz="1800" baseline="30000" dirty="0"/>
              <a:t>e</a:t>
            </a:r>
            <a:r>
              <a:rPr lang="nl-NL" sz="1800" dirty="0"/>
              <a:t>    Bericht op </a:t>
            </a:r>
            <a:r>
              <a:rPr lang="nl-NL" sz="1800" dirty="0" err="1"/>
              <a:t>NEXTdoor</a:t>
            </a:r>
            <a:endParaRPr lang="nl-NL" sz="1800" dirty="0"/>
          </a:p>
          <a:p>
            <a:pPr marL="0" indent="0">
              <a:buNone/>
            </a:pPr>
            <a:r>
              <a:rPr lang="nl-NL" sz="1800" dirty="0"/>
              <a:t>10</a:t>
            </a:r>
            <a:r>
              <a:rPr lang="nl-NL" sz="1800" baseline="30000" dirty="0"/>
              <a:t>e</a:t>
            </a:r>
            <a:r>
              <a:rPr lang="nl-NL" sz="1800" dirty="0"/>
              <a:t>  Bellen SOD / Kernteam+ </a:t>
            </a:r>
            <a:r>
              <a:rPr lang="nl-NL" sz="1800" dirty="0" err="1"/>
              <a:t>vz</a:t>
            </a:r>
            <a:r>
              <a:rPr lang="nl-NL" sz="1800" dirty="0"/>
              <a:t> </a:t>
            </a:r>
            <a:r>
              <a:rPr lang="nl-NL" sz="1800" dirty="0" err="1"/>
              <a:t>wijkv</a:t>
            </a:r>
            <a:endParaRPr lang="nl-NL" sz="1800" dirty="0"/>
          </a:p>
          <a:p>
            <a:pPr marL="0" indent="0">
              <a:buNone/>
            </a:pPr>
            <a:r>
              <a:rPr lang="nl-NL" sz="1800" dirty="0"/>
              <a:t>11</a:t>
            </a:r>
            <a:r>
              <a:rPr lang="nl-NL" sz="1800" baseline="30000" dirty="0"/>
              <a:t>e</a:t>
            </a:r>
            <a:r>
              <a:rPr lang="nl-NL" sz="1800" dirty="0"/>
              <a:t>  Beruchte brief van SOD op de mat</a:t>
            </a:r>
          </a:p>
          <a:p>
            <a:pPr marL="0" indent="0">
              <a:buNone/>
            </a:pPr>
            <a:r>
              <a:rPr lang="nl-NL" sz="1800" dirty="0"/>
              <a:t>12</a:t>
            </a:r>
            <a:r>
              <a:rPr lang="nl-NL" sz="1800" baseline="30000" dirty="0"/>
              <a:t>e</a:t>
            </a:r>
            <a:r>
              <a:rPr lang="nl-NL" sz="1800" dirty="0"/>
              <a:t>  800 flyers in de wijk</a:t>
            </a:r>
          </a:p>
          <a:p>
            <a:pPr marL="0" indent="0">
              <a:buNone/>
            </a:pPr>
            <a:r>
              <a:rPr lang="nl-NL" sz="1800" dirty="0"/>
              <a:t>13</a:t>
            </a:r>
            <a:r>
              <a:rPr lang="nl-NL" sz="1800" baseline="30000" dirty="0"/>
              <a:t>e</a:t>
            </a:r>
            <a:r>
              <a:rPr lang="nl-NL" sz="1800" dirty="0"/>
              <a:t>  Advocaten/stichting /1</a:t>
            </a:r>
            <a:r>
              <a:rPr lang="nl-NL" sz="1800" baseline="30000" dirty="0"/>
              <a:t>e</a:t>
            </a:r>
            <a:r>
              <a:rPr lang="nl-NL" sz="1800" dirty="0"/>
              <a:t> brief -&gt; gem.</a:t>
            </a:r>
          </a:p>
          <a:p>
            <a:pPr marL="0" indent="0">
              <a:buNone/>
            </a:pPr>
            <a:r>
              <a:rPr lang="nl-NL" sz="1800" dirty="0"/>
              <a:t>15</a:t>
            </a:r>
            <a:r>
              <a:rPr lang="nl-NL" sz="1800" baseline="30000" dirty="0"/>
              <a:t>e</a:t>
            </a:r>
            <a:r>
              <a:rPr lang="nl-NL" sz="1800" dirty="0"/>
              <a:t>  2</a:t>
            </a:r>
            <a:r>
              <a:rPr lang="nl-NL" sz="1800" baseline="30000" dirty="0"/>
              <a:t>e</a:t>
            </a:r>
            <a:r>
              <a:rPr lang="nl-NL" sz="1800" dirty="0"/>
              <a:t> brief -&gt; gemeente</a:t>
            </a:r>
          </a:p>
          <a:p>
            <a:pPr marL="0" indent="0">
              <a:buNone/>
            </a:pPr>
            <a:r>
              <a:rPr lang="nl-NL" sz="1800" dirty="0"/>
              <a:t>16</a:t>
            </a:r>
            <a:r>
              <a:rPr lang="nl-NL" sz="1800" baseline="30000" dirty="0"/>
              <a:t>e</a:t>
            </a:r>
            <a:r>
              <a:rPr lang="nl-NL" sz="1800" dirty="0"/>
              <a:t>  7</a:t>
            </a:r>
            <a:r>
              <a:rPr lang="nl-NL" sz="1800" baseline="30000" dirty="0"/>
              <a:t>e</a:t>
            </a:r>
            <a:r>
              <a:rPr lang="nl-NL" sz="1800" dirty="0"/>
              <a:t> bewoner geplaatst</a:t>
            </a:r>
          </a:p>
          <a:p>
            <a:pPr marL="0" indent="0">
              <a:buNone/>
            </a:pPr>
            <a:r>
              <a:rPr lang="nl-NL" sz="1800" dirty="0"/>
              <a:t>17</a:t>
            </a:r>
            <a:r>
              <a:rPr lang="nl-NL" sz="1800" baseline="30000" dirty="0"/>
              <a:t>e</a:t>
            </a:r>
            <a:r>
              <a:rPr lang="nl-NL" sz="1800" dirty="0"/>
              <a:t> Brief wethouder / cliënten stop</a:t>
            </a:r>
          </a:p>
          <a:p>
            <a:pPr marL="0" indent="0">
              <a:buNone/>
            </a:pPr>
            <a:r>
              <a:rPr lang="nl-NL" sz="1800" dirty="0"/>
              <a:t>20</a:t>
            </a:r>
            <a:r>
              <a:rPr lang="nl-NL" sz="1800" baseline="30000" dirty="0"/>
              <a:t>e</a:t>
            </a:r>
            <a:r>
              <a:rPr lang="nl-NL" sz="1800" dirty="0"/>
              <a:t> Bulletin 3, reactie op brief </a:t>
            </a:r>
            <a:r>
              <a:rPr lang="nl-NL" sz="1800" dirty="0" err="1"/>
              <a:t>weth</a:t>
            </a:r>
            <a:r>
              <a:rPr lang="nl-NL" sz="1800" dirty="0"/>
              <a:t>.</a:t>
            </a:r>
          </a:p>
          <a:p>
            <a:pPr marL="0" indent="0">
              <a:buNone/>
            </a:pPr>
            <a:r>
              <a:rPr lang="nl-NL" sz="1800" dirty="0"/>
              <a:t>23</a:t>
            </a:r>
            <a:r>
              <a:rPr lang="nl-NL" sz="1800" baseline="30000" dirty="0"/>
              <a:t>e</a:t>
            </a:r>
            <a:r>
              <a:rPr lang="nl-NL" sz="1800" dirty="0"/>
              <a:t> 3</a:t>
            </a:r>
            <a:r>
              <a:rPr lang="nl-NL" sz="1800" baseline="30000" dirty="0"/>
              <a:t>e</a:t>
            </a:r>
            <a:r>
              <a:rPr lang="nl-NL" sz="1800" dirty="0"/>
              <a:t> Brief -&gt; gem / Raadsbrief </a:t>
            </a:r>
          </a:p>
          <a:p>
            <a:pPr marL="0" indent="0">
              <a:buNone/>
            </a:pPr>
            <a:r>
              <a:rPr lang="nl-NL" sz="1800" dirty="0"/>
              <a:t>24</a:t>
            </a:r>
            <a:r>
              <a:rPr lang="nl-NL" sz="1800" baseline="30000" dirty="0"/>
              <a:t>e</a:t>
            </a:r>
            <a:r>
              <a:rPr lang="nl-NL" sz="1800" dirty="0"/>
              <a:t> Besluit tot last onder dwang</a:t>
            </a:r>
          </a:p>
          <a:p>
            <a:pPr marL="0" indent="0">
              <a:buNone/>
            </a:pPr>
            <a:r>
              <a:rPr lang="nl-NL" sz="1800" dirty="0"/>
              <a:t>28</a:t>
            </a:r>
            <a:r>
              <a:rPr lang="nl-NL" sz="1800" baseline="30000" dirty="0"/>
              <a:t>e</a:t>
            </a:r>
            <a:r>
              <a:rPr lang="nl-NL" sz="1800" dirty="0"/>
              <a:t> ALV</a:t>
            </a:r>
          </a:p>
          <a:p>
            <a:pPr marL="0" indent="0">
              <a:buNone/>
            </a:pPr>
            <a:r>
              <a:rPr lang="nl-NL" sz="1800" dirty="0"/>
              <a:t>29</a:t>
            </a:r>
            <a:r>
              <a:rPr lang="nl-NL" sz="1800" baseline="30000" dirty="0"/>
              <a:t>e</a:t>
            </a:r>
            <a:r>
              <a:rPr lang="nl-NL" sz="1800" dirty="0"/>
              <a:t> Gesprek </a:t>
            </a:r>
            <a:r>
              <a:rPr lang="nl-NL" sz="1800" dirty="0" err="1"/>
              <a:t>weth</a:t>
            </a:r>
            <a:r>
              <a:rPr lang="nl-NL" sz="1800" dirty="0"/>
              <a:t> Roeland v/d Zee</a:t>
            </a:r>
          </a:p>
        </p:txBody>
      </p:sp>
      <p:sp>
        <p:nvSpPr>
          <p:cNvPr id="5" name="Tijdelijke aanduiding voor inhoud 4">
            <a:extLst>
              <a:ext uri="{FF2B5EF4-FFF2-40B4-BE49-F238E27FC236}">
                <a16:creationId xmlns:a16="http://schemas.microsoft.com/office/drawing/2014/main" id="{CDCD0A17-176C-1044-9C49-A2E73B49DB0E}"/>
              </a:ext>
            </a:extLst>
          </p:cNvPr>
          <p:cNvSpPr>
            <a:spLocks noGrp="1"/>
          </p:cNvSpPr>
          <p:nvPr>
            <p:ph sz="half" idx="2"/>
          </p:nvPr>
        </p:nvSpPr>
        <p:spPr/>
        <p:txBody>
          <a:bodyPr>
            <a:normAutofit fontScale="92500" lnSpcReduction="20000"/>
          </a:bodyPr>
          <a:lstStyle/>
          <a:p>
            <a:endParaRPr lang="nl-NL"/>
          </a:p>
        </p:txBody>
      </p:sp>
      <p:sp>
        <p:nvSpPr>
          <p:cNvPr id="3" name="Tijdelijke aanduiding voor dianummer 2">
            <a:extLst>
              <a:ext uri="{FF2B5EF4-FFF2-40B4-BE49-F238E27FC236}">
                <a16:creationId xmlns:a16="http://schemas.microsoft.com/office/drawing/2014/main" id="{151521BE-772A-2948-9A7D-6CBA0BD19E8C}"/>
              </a:ext>
            </a:extLst>
          </p:cNvPr>
          <p:cNvSpPr>
            <a:spLocks noGrp="1"/>
          </p:cNvSpPr>
          <p:nvPr>
            <p:ph type="sldNum" sz="quarter" idx="12"/>
          </p:nvPr>
        </p:nvSpPr>
        <p:spPr/>
        <p:txBody>
          <a:bodyPr/>
          <a:lstStyle/>
          <a:p>
            <a:fld id="{37CBF29C-D6F8-5647-9B9C-043BFDEFDF39}" type="slidenum">
              <a:rPr lang="nl-NL" smtClean="0"/>
              <a:pPr/>
              <a:t>10</a:t>
            </a:fld>
            <a:endParaRPr lang="nl-NL"/>
          </a:p>
        </p:txBody>
      </p:sp>
    </p:spTree>
    <p:extLst>
      <p:ext uri="{BB962C8B-B14F-4D97-AF65-F5344CB8AC3E}">
        <p14:creationId xmlns:p14="http://schemas.microsoft.com/office/powerpoint/2010/main" val="343006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E2435-494C-444B-9786-A848305464B1}"/>
              </a:ext>
            </a:extLst>
          </p:cNvPr>
          <p:cNvSpPr>
            <a:spLocks noGrp="1"/>
          </p:cNvSpPr>
          <p:nvPr>
            <p:ph type="title"/>
          </p:nvPr>
        </p:nvSpPr>
        <p:spPr/>
        <p:txBody>
          <a:bodyPr>
            <a:normAutofit/>
          </a:bodyPr>
          <a:lstStyle/>
          <a:p>
            <a:pPr algn="l"/>
            <a:r>
              <a:rPr lang="nl-NL" sz="2800" dirty="0"/>
              <a:t>Toekomstperspectief</a:t>
            </a:r>
          </a:p>
        </p:txBody>
      </p:sp>
      <p:sp>
        <p:nvSpPr>
          <p:cNvPr id="6" name="Tijdelijke aanduiding voor inhoud 5">
            <a:extLst>
              <a:ext uri="{FF2B5EF4-FFF2-40B4-BE49-F238E27FC236}">
                <a16:creationId xmlns:a16="http://schemas.microsoft.com/office/drawing/2014/main" id="{38F08864-16DC-4947-B53A-22D1D6465665}"/>
              </a:ext>
            </a:extLst>
          </p:cNvPr>
          <p:cNvSpPr>
            <a:spLocks noGrp="1"/>
          </p:cNvSpPr>
          <p:nvPr>
            <p:ph idx="1"/>
          </p:nvPr>
        </p:nvSpPr>
        <p:spPr/>
        <p:txBody>
          <a:bodyPr>
            <a:normAutofit/>
          </a:bodyPr>
          <a:lstStyle/>
          <a:p>
            <a:r>
              <a:rPr lang="nl-NL" sz="1800" dirty="0"/>
              <a:t>Zolang SOD niet uit BBL66 is met haar cliënten houden we een risico</a:t>
            </a:r>
          </a:p>
          <a:p>
            <a:r>
              <a:rPr lang="nl-NL" sz="1800" dirty="0"/>
              <a:t>SOD gaat waarschijnlijk procederen tegen gemeente</a:t>
            </a:r>
          </a:p>
          <a:p>
            <a:r>
              <a:rPr lang="nl-NL" sz="1800" dirty="0"/>
              <a:t>Kwestie van blijven opletten en er bovenop zitten</a:t>
            </a:r>
          </a:p>
          <a:p>
            <a:r>
              <a:rPr lang="nl-NL" sz="1800" dirty="0"/>
              <a:t>Leegstand is geen optie. Dus wat gebeurt er met de flat?</a:t>
            </a:r>
          </a:p>
        </p:txBody>
      </p:sp>
      <p:sp>
        <p:nvSpPr>
          <p:cNvPr id="5" name="Tijdelijke aanduiding voor dianummer 4">
            <a:extLst>
              <a:ext uri="{FF2B5EF4-FFF2-40B4-BE49-F238E27FC236}">
                <a16:creationId xmlns:a16="http://schemas.microsoft.com/office/drawing/2014/main" id="{1743F9E8-5732-7B44-91DE-54BE6ABDFC06}"/>
              </a:ext>
            </a:extLst>
          </p:cNvPr>
          <p:cNvSpPr>
            <a:spLocks noGrp="1"/>
          </p:cNvSpPr>
          <p:nvPr>
            <p:ph type="sldNum" sz="quarter" idx="12"/>
          </p:nvPr>
        </p:nvSpPr>
        <p:spPr/>
        <p:txBody>
          <a:bodyPr/>
          <a:lstStyle/>
          <a:p>
            <a:fld id="{37CBF29C-D6F8-5647-9B9C-043BFDEFDF39}" type="slidenum">
              <a:rPr lang="nl-NL" smtClean="0"/>
              <a:pPr/>
              <a:t>11</a:t>
            </a:fld>
            <a:endParaRPr lang="nl-NL"/>
          </a:p>
        </p:txBody>
      </p:sp>
    </p:spTree>
    <p:extLst>
      <p:ext uri="{BB962C8B-B14F-4D97-AF65-F5344CB8AC3E}">
        <p14:creationId xmlns:p14="http://schemas.microsoft.com/office/powerpoint/2010/main" val="2591606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7ADCA-CC35-2243-AD90-59FFD46695F3}"/>
              </a:ext>
            </a:extLst>
          </p:cNvPr>
          <p:cNvSpPr>
            <a:spLocks noGrp="1"/>
          </p:cNvSpPr>
          <p:nvPr>
            <p:ph type="title"/>
          </p:nvPr>
        </p:nvSpPr>
        <p:spPr/>
        <p:txBody>
          <a:bodyPr>
            <a:normAutofit/>
          </a:bodyPr>
          <a:lstStyle/>
          <a:p>
            <a:pPr algn="l"/>
            <a:r>
              <a:rPr lang="nl-NL" sz="2800" dirty="0"/>
              <a:t>Geldzaken stichting BBRB</a:t>
            </a:r>
          </a:p>
        </p:txBody>
      </p:sp>
      <p:sp>
        <p:nvSpPr>
          <p:cNvPr id="6" name="Tijdelijke aanduiding voor inhoud 5">
            <a:extLst>
              <a:ext uri="{FF2B5EF4-FFF2-40B4-BE49-F238E27FC236}">
                <a16:creationId xmlns:a16="http://schemas.microsoft.com/office/drawing/2014/main" id="{F0B1E5F3-D8B4-4048-880E-E8D2CA987DEC}"/>
              </a:ext>
            </a:extLst>
          </p:cNvPr>
          <p:cNvSpPr>
            <a:spLocks noGrp="1"/>
          </p:cNvSpPr>
          <p:nvPr>
            <p:ph idx="1"/>
          </p:nvPr>
        </p:nvSpPr>
        <p:spPr/>
        <p:txBody>
          <a:bodyPr>
            <a:normAutofit fontScale="92500" lnSpcReduction="10000"/>
          </a:bodyPr>
          <a:lstStyle/>
          <a:p>
            <a:pPr marL="0" indent="0">
              <a:buNone/>
            </a:pPr>
            <a:r>
              <a:rPr lang="nl-NL" sz="1800" dirty="0"/>
              <a:t>Succes kost geld, helaas</a:t>
            </a:r>
          </a:p>
          <a:p>
            <a:r>
              <a:rPr lang="nl-NL" sz="1800" dirty="0"/>
              <a:t>Gerenommeerde advocaten: Dirkzwager</a:t>
            </a:r>
          </a:p>
          <a:p>
            <a:r>
              <a:rPr lang="nl-NL" sz="1800" dirty="0"/>
              <a:t>3 brieven naar gemeente</a:t>
            </a:r>
          </a:p>
          <a:p>
            <a:r>
              <a:rPr lang="nl-NL" sz="1800" dirty="0"/>
              <a:t>Intensief overleg</a:t>
            </a:r>
          </a:p>
          <a:p>
            <a:r>
              <a:rPr lang="nl-NL" sz="1800" dirty="0"/>
              <a:t>Onderzoek naar jurisprudentie</a:t>
            </a:r>
          </a:p>
          <a:p>
            <a:r>
              <a:rPr lang="nl-NL" sz="1800" dirty="0"/>
              <a:t>Opstart en kantoorkosten stichting BBRB</a:t>
            </a:r>
          </a:p>
          <a:p>
            <a:r>
              <a:rPr lang="nl-NL" sz="1800" dirty="0"/>
              <a:t>Een potje voor de toekomst. We zijn er nog niet gerust op</a:t>
            </a:r>
          </a:p>
          <a:p>
            <a:pPr marL="0" indent="0">
              <a:buNone/>
            </a:pPr>
            <a:endParaRPr lang="nl-NL" sz="1800" dirty="0"/>
          </a:p>
          <a:p>
            <a:pPr marL="0" indent="0">
              <a:buNone/>
            </a:pPr>
            <a:r>
              <a:rPr lang="nl-NL" sz="1800" dirty="0"/>
              <a:t>Totaal nodig € 12.000. Waar komt dit vandaan: </a:t>
            </a:r>
          </a:p>
          <a:p>
            <a:r>
              <a:rPr lang="nl-NL" sz="1800" dirty="0"/>
              <a:t>€2000 </a:t>
            </a:r>
            <a:r>
              <a:rPr lang="nl-NL" sz="1800" dirty="0" err="1"/>
              <a:t>wijkver</a:t>
            </a:r>
            <a:r>
              <a:rPr lang="nl-NL" sz="1800" dirty="0"/>
              <a:t> Paasberg-Wellenstein</a:t>
            </a:r>
          </a:p>
          <a:p>
            <a:r>
              <a:rPr lang="nl-NL" sz="1800" dirty="0"/>
              <a:t>€3000 (hopelijk) van wijkplatform Geitenkamp (</a:t>
            </a:r>
            <a:r>
              <a:rPr lang="nl-NL" sz="1800" dirty="0" err="1"/>
              <a:t>incl</a:t>
            </a:r>
            <a:r>
              <a:rPr lang="nl-NL" sz="1800" dirty="0"/>
              <a:t> Arnhemse Allee)</a:t>
            </a:r>
          </a:p>
          <a:p>
            <a:r>
              <a:rPr lang="nl-NL" sz="1800" dirty="0"/>
              <a:t>€1250 van Kerngroep (plus garantietoezegging van €1250)</a:t>
            </a:r>
          </a:p>
          <a:p>
            <a:r>
              <a:rPr lang="nl-NL" sz="1800" dirty="0"/>
              <a:t>€5750 van donateurs. Flyeractie, Nextdoor etc.</a:t>
            </a:r>
          </a:p>
        </p:txBody>
      </p:sp>
      <p:sp>
        <p:nvSpPr>
          <p:cNvPr id="5" name="Tijdelijke aanduiding voor dianummer 4">
            <a:extLst>
              <a:ext uri="{FF2B5EF4-FFF2-40B4-BE49-F238E27FC236}">
                <a16:creationId xmlns:a16="http://schemas.microsoft.com/office/drawing/2014/main" id="{463B4EFD-599F-A546-BD20-22B9B3902496}"/>
              </a:ext>
            </a:extLst>
          </p:cNvPr>
          <p:cNvSpPr>
            <a:spLocks noGrp="1"/>
          </p:cNvSpPr>
          <p:nvPr>
            <p:ph type="sldNum" sz="quarter" idx="12"/>
          </p:nvPr>
        </p:nvSpPr>
        <p:spPr/>
        <p:txBody>
          <a:bodyPr/>
          <a:lstStyle/>
          <a:p>
            <a:fld id="{37CBF29C-D6F8-5647-9B9C-043BFDEFDF39}" type="slidenum">
              <a:rPr lang="nl-NL" smtClean="0"/>
              <a:pPr/>
              <a:t>12</a:t>
            </a:fld>
            <a:endParaRPr lang="nl-NL"/>
          </a:p>
        </p:txBody>
      </p:sp>
    </p:spTree>
    <p:extLst>
      <p:ext uri="{BB962C8B-B14F-4D97-AF65-F5344CB8AC3E}">
        <p14:creationId xmlns:p14="http://schemas.microsoft.com/office/powerpoint/2010/main" val="203966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908" y="12390"/>
            <a:ext cx="3676073" cy="3356414"/>
          </a:xfrm>
          <a:prstGeom prst="rect">
            <a:avLst/>
          </a:prstGeom>
        </p:spPr>
      </p:pic>
      <p:sp>
        <p:nvSpPr>
          <p:cNvPr id="2" name="Title 1"/>
          <p:cNvSpPr>
            <a:spLocks noGrp="1"/>
          </p:cNvSpPr>
          <p:nvPr>
            <p:ph type="title"/>
          </p:nvPr>
        </p:nvSpPr>
        <p:spPr/>
        <p:txBody>
          <a:bodyPr/>
          <a:lstStyle/>
          <a:p>
            <a:r>
              <a:rPr lang="en-GB" dirty="0"/>
              <a:t>AGENDA </a:t>
            </a:r>
            <a:endParaRPr lang="nl-NL" dirty="0"/>
          </a:p>
        </p:txBody>
      </p:sp>
      <p:sp>
        <p:nvSpPr>
          <p:cNvPr id="3" name="Content Placeholder 2"/>
          <p:cNvSpPr>
            <a:spLocks noGrp="1"/>
          </p:cNvSpPr>
          <p:nvPr>
            <p:ph idx="1"/>
          </p:nvPr>
        </p:nvSpPr>
        <p:spPr/>
        <p:txBody>
          <a:bodyPr/>
          <a:lstStyle/>
          <a:p>
            <a:pPr marL="514350" indent="-514350">
              <a:buFont typeface="+mj-lt"/>
              <a:buAutoNum type="arabicPeriod"/>
            </a:pPr>
            <a:r>
              <a:rPr lang="nl-NL" dirty="0"/>
              <a:t>Welkom en mededelingen </a:t>
            </a:r>
          </a:p>
          <a:p>
            <a:pPr marL="514350" indent="-514350">
              <a:buFont typeface="+mj-lt"/>
              <a:buAutoNum type="arabicPeriod"/>
            </a:pPr>
            <a:r>
              <a:rPr lang="nl-NL" dirty="0"/>
              <a:t>Informatie en toelichting acties bestuur </a:t>
            </a:r>
          </a:p>
          <a:p>
            <a:pPr marL="514350" indent="-514350">
              <a:buFont typeface="+mj-lt"/>
              <a:buAutoNum type="arabicPeriod"/>
            </a:pPr>
            <a:r>
              <a:rPr lang="nl-NL" dirty="0"/>
              <a:t>Doel en acties stichting BBRB </a:t>
            </a:r>
          </a:p>
          <a:p>
            <a:pPr marL="514350" indent="-514350">
              <a:buFont typeface="+mj-lt"/>
              <a:buAutoNum type="arabicPeriod"/>
            </a:pPr>
            <a:r>
              <a:rPr lang="nl-NL" dirty="0"/>
              <a:t>Informatie uit gesprek BPV, Stichting Onderdak en wijkagent</a:t>
            </a:r>
          </a:p>
          <a:p>
            <a:pPr marL="514350" indent="-514350">
              <a:buFont typeface="+mj-lt"/>
              <a:buAutoNum type="arabicPeriod"/>
            </a:pPr>
            <a:r>
              <a:rPr lang="nl-NL" dirty="0"/>
              <a:t>Toekomstige acties &amp; communicatie </a:t>
            </a:r>
          </a:p>
          <a:p>
            <a:pPr marL="514350" indent="-514350">
              <a:buFont typeface="+mj-lt"/>
              <a:buAutoNum type="arabicPeriod"/>
            </a:pPr>
            <a:r>
              <a:rPr lang="nl-NL" dirty="0"/>
              <a:t>Rondvraag (herdenkingen, duurzaamheid in de wijk) </a:t>
            </a:r>
          </a:p>
          <a:p>
            <a:pPr marL="514350" indent="-514350">
              <a:buFont typeface="+mj-lt"/>
              <a:buAutoNum type="arabicPeriod"/>
            </a:pPr>
            <a:r>
              <a:rPr lang="nl-NL" dirty="0"/>
              <a:t>Afsluiting</a:t>
            </a:r>
          </a:p>
        </p:txBody>
      </p:sp>
    </p:spTree>
    <p:extLst>
      <p:ext uri="{BB962C8B-B14F-4D97-AF65-F5344CB8AC3E}">
        <p14:creationId xmlns:p14="http://schemas.microsoft.com/office/powerpoint/2010/main" val="245460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he Programmable Economy"/>
          <p:cNvSpPr txBox="1">
            <a:spLocks noGrp="1"/>
          </p:cNvSpPr>
          <p:nvPr>
            <p:ph type="title" idx="4294967295"/>
          </p:nvPr>
        </p:nvSpPr>
        <p:spPr>
          <a:xfrm>
            <a:off x="2564524" y="1358900"/>
            <a:ext cx="5065986" cy="3213100"/>
          </a:xfrm>
          <a:prstGeom prst="rect">
            <a:avLst/>
          </a:prstGeom>
        </p:spPr>
        <p:txBody>
          <a:bodyPr>
            <a:normAutofit/>
          </a:bodyPr>
          <a:lstStyle>
            <a:lvl1pPr defTabSz="514095">
              <a:defRPr sz="7040" b="1">
                <a:solidFill>
                  <a:srgbClr val="FFFFFF"/>
                </a:solidFill>
                <a:latin typeface="Helvetica"/>
                <a:ea typeface="Helvetica"/>
                <a:cs typeface="Helvetica"/>
                <a:sym typeface="Helvetica"/>
              </a:defRPr>
            </a:lvl1pPr>
          </a:lstStyle>
          <a:p>
            <a:pPr algn="l"/>
            <a:r>
              <a:rPr lang="nl-NL" sz="4400" dirty="0">
                <a:solidFill>
                  <a:schemeClr val="tx1"/>
                </a:solidFill>
              </a:rPr>
              <a:t>Stichting</a:t>
            </a:r>
            <a:br>
              <a:rPr lang="nl-NL" sz="4400" dirty="0">
                <a:solidFill>
                  <a:schemeClr val="tx1"/>
                </a:solidFill>
              </a:rPr>
            </a:br>
            <a:r>
              <a:rPr lang="nl-NL" sz="4400" dirty="0">
                <a:solidFill>
                  <a:srgbClr val="FF0000"/>
                </a:solidFill>
              </a:rPr>
              <a:t>B</a:t>
            </a:r>
            <a:r>
              <a:rPr lang="nl-NL" sz="4400" dirty="0">
                <a:solidFill>
                  <a:schemeClr val="tx1"/>
                </a:solidFill>
              </a:rPr>
              <a:t>elang</a:t>
            </a:r>
            <a:br>
              <a:rPr lang="nl-NL" sz="4400" dirty="0">
                <a:solidFill>
                  <a:schemeClr val="tx1"/>
                </a:solidFill>
              </a:rPr>
            </a:br>
            <a:r>
              <a:rPr lang="nl-NL" sz="4400" dirty="0">
                <a:solidFill>
                  <a:srgbClr val="FF0000"/>
                </a:solidFill>
              </a:rPr>
              <a:t>B</a:t>
            </a:r>
            <a:r>
              <a:rPr lang="nl-NL" sz="4400" dirty="0">
                <a:solidFill>
                  <a:schemeClr val="tx1"/>
                </a:solidFill>
              </a:rPr>
              <a:t>ewoners</a:t>
            </a:r>
            <a:br>
              <a:rPr lang="nl-NL" sz="4400" dirty="0">
                <a:solidFill>
                  <a:schemeClr val="tx1"/>
                </a:solidFill>
              </a:rPr>
            </a:br>
            <a:r>
              <a:rPr lang="nl-NL" sz="4400" dirty="0">
                <a:solidFill>
                  <a:srgbClr val="FF0000"/>
                </a:solidFill>
              </a:rPr>
              <a:t>R</a:t>
            </a:r>
            <a:r>
              <a:rPr lang="nl-NL" sz="4400" dirty="0">
                <a:solidFill>
                  <a:schemeClr val="tx1"/>
                </a:solidFill>
              </a:rPr>
              <a:t>ondom</a:t>
            </a:r>
            <a:br>
              <a:rPr lang="nl-NL" sz="4400" dirty="0">
                <a:solidFill>
                  <a:schemeClr val="tx1"/>
                </a:solidFill>
              </a:rPr>
            </a:br>
            <a:r>
              <a:rPr lang="nl-NL" sz="4400" dirty="0">
                <a:solidFill>
                  <a:srgbClr val="FF0000"/>
                </a:solidFill>
              </a:rPr>
              <a:t>B</a:t>
            </a:r>
            <a:r>
              <a:rPr lang="nl-NL" sz="4400" dirty="0">
                <a:solidFill>
                  <a:schemeClr val="tx1"/>
                </a:solidFill>
              </a:rPr>
              <a:t>ronbeeklaan 66</a:t>
            </a:r>
            <a:endParaRPr sz="4400" dirty="0">
              <a:solidFill>
                <a:schemeClr val="tx1"/>
              </a:solidFill>
            </a:endParaRPr>
          </a:p>
        </p:txBody>
      </p:sp>
      <p:sp>
        <p:nvSpPr>
          <p:cNvPr id="55" name="Blockchain &amp; Smart Contracts"/>
          <p:cNvSpPr txBox="1">
            <a:spLocks noGrp="1"/>
          </p:cNvSpPr>
          <p:nvPr>
            <p:ph type="body" sz="quarter" idx="4294967295"/>
          </p:nvPr>
        </p:nvSpPr>
        <p:spPr>
          <a:xfrm>
            <a:off x="1981201" y="5695950"/>
            <a:ext cx="6900863" cy="795338"/>
          </a:xfrm>
          <a:prstGeom prst="rect">
            <a:avLst/>
          </a:prstGeom>
        </p:spPr>
        <p:txBody>
          <a:bodyPr>
            <a:normAutofit fontScale="47500" lnSpcReduction="20000"/>
          </a:bodyPr>
          <a:lstStyle>
            <a:lvl1pPr>
              <a:defRPr b="1">
                <a:solidFill>
                  <a:srgbClr val="FFFFFF"/>
                </a:solidFill>
                <a:latin typeface="Helvetica"/>
                <a:ea typeface="Helvetica"/>
                <a:cs typeface="Helvetica"/>
                <a:sym typeface="Helvetica"/>
              </a:defRPr>
            </a:lvl1pPr>
          </a:lstStyle>
          <a:p>
            <a:pPr marL="514350" indent="-514350">
              <a:buNone/>
            </a:pPr>
            <a:endParaRPr lang="nl-NL" dirty="0"/>
          </a:p>
          <a:p>
            <a:pPr marL="514350" indent="0" fontAlgn="t">
              <a:buNone/>
            </a:pPr>
            <a:r>
              <a:rPr lang="nl-NL" b="0" dirty="0">
                <a:solidFill>
                  <a:srgbClr val="000000"/>
                </a:solidFill>
              </a:rPr>
              <a:t>Ad Bontje</a:t>
            </a:r>
            <a:br>
              <a:rPr lang="nl-NL" b="0" dirty="0">
                <a:solidFill>
                  <a:srgbClr val="000000"/>
                </a:solidFill>
              </a:rPr>
            </a:br>
            <a:r>
              <a:rPr lang="nl-NL" b="0" dirty="0">
                <a:solidFill>
                  <a:srgbClr val="000000"/>
                </a:solidFill>
              </a:rPr>
              <a:t>ALV Paasberg-Wellenstein</a:t>
            </a:r>
            <a:br>
              <a:rPr lang="nl-NL" b="0" dirty="0">
                <a:solidFill>
                  <a:srgbClr val="000000"/>
                </a:solidFill>
              </a:rPr>
            </a:br>
            <a:r>
              <a:rPr lang="nl-NL" b="0" dirty="0">
                <a:solidFill>
                  <a:srgbClr val="000000"/>
                </a:solidFill>
              </a:rPr>
              <a:t>28 mei 2019</a:t>
            </a:r>
          </a:p>
          <a:p>
            <a:pPr marL="514350" indent="-514350">
              <a:buNone/>
            </a:pPr>
            <a:endParaRPr lang="nl-NL" dirty="0">
              <a:solidFill>
                <a:srgbClr val="000000"/>
              </a:solidFill>
            </a:endParaRPr>
          </a:p>
          <a:p>
            <a:pPr marL="514350" indent="-514350">
              <a:buNone/>
            </a:pPr>
            <a:endParaRPr lang="nl-NL" dirty="0">
              <a:solidFill>
                <a:srgbClr val="000000"/>
              </a:solidFill>
            </a:endParaRPr>
          </a:p>
        </p:txBody>
      </p:sp>
      <p:sp>
        <p:nvSpPr>
          <p:cNvPr id="5" name="Tijdelijke aanduiding voor dianummer 4"/>
          <p:cNvSpPr>
            <a:spLocks noGrp="1"/>
          </p:cNvSpPr>
          <p:nvPr>
            <p:ph type="sldNum" sz="quarter" idx="12"/>
          </p:nvPr>
        </p:nvSpPr>
        <p:spPr/>
        <p:txBody>
          <a:bodyPr/>
          <a:lstStyle/>
          <a:p>
            <a:fld id="{37CBF29C-D6F8-5647-9B9C-043BFDEFDF39}" type="slidenum">
              <a:rPr lang="nl-NL" smtClean="0"/>
              <a:pPr/>
              <a:t>3</a:t>
            </a:fld>
            <a:endParaRPr lang="nl-NL"/>
          </a:p>
        </p:txBody>
      </p:sp>
    </p:spTree>
    <p:extLst>
      <p:ext uri="{BB962C8B-B14F-4D97-AF65-F5344CB8AC3E}">
        <p14:creationId xmlns:p14="http://schemas.microsoft.com/office/powerpoint/2010/main" val="6054730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E85373B-1D2B-7943-A36A-153915993E5E}"/>
              </a:ext>
            </a:extLst>
          </p:cNvPr>
          <p:cNvSpPr>
            <a:spLocks noGrp="1"/>
          </p:cNvSpPr>
          <p:nvPr>
            <p:ph type="sldNum" sz="quarter" idx="12"/>
          </p:nvPr>
        </p:nvSpPr>
        <p:spPr/>
        <p:txBody>
          <a:bodyPr/>
          <a:lstStyle/>
          <a:p>
            <a:fld id="{37CBF29C-D6F8-5647-9B9C-043BFDEFDF39}" type="slidenum">
              <a:rPr lang="nl-NL" smtClean="0"/>
              <a:pPr/>
              <a:t>4</a:t>
            </a:fld>
            <a:endParaRPr lang="nl-NL"/>
          </a:p>
        </p:txBody>
      </p:sp>
      <p:pic>
        <p:nvPicPr>
          <p:cNvPr id="3" name="Afbeelding 2">
            <a:extLst>
              <a:ext uri="{FF2B5EF4-FFF2-40B4-BE49-F238E27FC236}">
                <a16:creationId xmlns:a16="http://schemas.microsoft.com/office/drawing/2014/main" id="{63B4F658-E28D-AA4E-A915-E04F58376594}"/>
              </a:ext>
            </a:extLst>
          </p:cNvPr>
          <p:cNvPicPr>
            <a:picLocks noChangeAspect="1"/>
          </p:cNvPicPr>
          <p:nvPr/>
        </p:nvPicPr>
        <p:blipFill>
          <a:blip r:embed="rId2"/>
          <a:stretch>
            <a:fillRect/>
          </a:stretch>
        </p:blipFill>
        <p:spPr>
          <a:xfrm>
            <a:off x="3313540" y="949730"/>
            <a:ext cx="5830461" cy="4536670"/>
          </a:xfrm>
          <a:prstGeom prst="rect">
            <a:avLst/>
          </a:prstGeom>
        </p:spPr>
      </p:pic>
      <p:sp>
        <p:nvSpPr>
          <p:cNvPr id="4" name="Tekstvak 3">
            <a:extLst>
              <a:ext uri="{FF2B5EF4-FFF2-40B4-BE49-F238E27FC236}">
                <a16:creationId xmlns:a16="http://schemas.microsoft.com/office/drawing/2014/main" id="{5542215F-5048-9B44-BA68-89E8E60D730C}"/>
              </a:ext>
            </a:extLst>
          </p:cNvPr>
          <p:cNvSpPr txBox="1"/>
          <p:nvPr/>
        </p:nvSpPr>
        <p:spPr>
          <a:xfrm>
            <a:off x="4529051" y="5827222"/>
            <a:ext cx="3133898" cy="369332"/>
          </a:xfrm>
          <a:prstGeom prst="rect">
            <a:avLst/>
          </a:prstGeom>
          <a:noFill/>
        </p:spPr>
        <p:txBody>
          <a:bodyPr wrap="square" rtlCol="0">
            <a:spAutoFit/>
          </a:bodyPr>
          <a:lstStyle/>
          <a:p>
            <a:r>
              <a:rPr lang="nl-NL" dirty="0"/>
              <a:t>Paasbergflat, Bronbeeklaan 66</a:t>
            </a:r>
          </a:p>
        </p:txBody>
      </p:sp>
    </p:spTree>
    <p:extLst>
      <p:ext uri="{BB962C8B-B14F-4D97-AF65-F5344CB8AC3E}">
        <p14:creationId xmlns:p14="http://schemas.microsoft.com/office/powerpoint/2010/main" val="282889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EBFDB-700B-6046-BBAA-A692348A801F}"/>
              </a:ext>
            </a:extLst>
          </p:cNvPr>
          <p:cNvSpPr>
            <a:spLocks noGrp="1"/>
          </p:cNvSpPr>
          <p:nvPr>
            <p:ph type="title"/>
          </p:nvPr>
        </p:nvSpPr>
        <p:spPr/>
        <p:txBody>
          <a:bodyPr>
            <a:normAutofit/>
          </a:bodyPr>
          <a:lstStyle/>
          <a:p>
            <a:pPr algn="l"/>
            <a:r>
              <a:rPr lang="nl-NL" sz="2800" dirty="0"/>
              <a:t>Waarom onze bezorgdheid en bereidheid tot actie?</a:t>
            </a:r>
          </a:p>
        </p:txBody>
      </p:sp>
      <p:sp>
        <p:nvSpPr>
          <p:cNvPr id="4" name="Tijdelijke aanduiding voor inhoud 3">
            <a:extLst>
              <a:ext uri="{FF2B5EF4-FFF2-40B4-BE49-F238E27FC236}">
                <a16:creationId xmlns:a16="http://schemas.microsoft.com/office/drawing/2014/main" id="{AB8921DC-40AB-7246-850D-9AAF8224DC69}"/>
              </a:ext>
            </a:extLst>
          </p:cNvPr>
          <p:cNvSpPr>
            <a:spLocks noGrp="1"/>
          </p:cNvSpPr>
          <p:nvPr>
            <p:ph idx="1"/>
          </p:nvPr>
        </p:nvSpPr>
        <p:spPr/>
        <p:txBody>
          <a:bodyPr>
            <a:normAutofit/>
          </a:bodyPr>
          <a:lstStyle/>
          <a:p>
            <a:r>
              <a:rPr lang="nl-NL" sz="1800" dirty="0"/>
              <a:t>Plaatsing van 33 / 40 cliënten SOD met een of meer van deze kenmerken:</a:t>
            </a:r>
          </a:p>
          <a:p>
            <a:pPr lvl="1"/>
            <a:r>
              <a:rPr lang="nl-NL" sz="1600" dirty="0"/>
              <a:t>Ex-gedetineerd</a:t>
            </a:r>
          </a:p>
          <a:p>
            <a:pPr lvl="1"/>
            <a:r>
              <a:rPr lang="nl-NL" sz="1600" dirty="0"/>
              <a:t>Drugs- en/of alcoholverslaving</a:t>
            </a:r>
          </a:p>
          <a:p>
            <a:pPr lvl="1"/>
            <a:r>
              <a:rPr lang="nl-NL" sz="1600" dirty="0"/>
              <a:t>Zorgmijdend</a:t>
            </a:r>
          </a:p>
          <a:p>
            <a:pPr lvl="1"/>
            <a:r>
              <a:rPr lang="nl-NL" sz="1600" dirty="0"/>
              <a:t>Psychiatrisch</a:t>
            </a:r>
          </a:p>
          <a:p>
            <a:pPr lvl="1"/>
            <a:r>
              <a:rPr lang="nl-NL" sz="1600" dirty="0"/>
              <a:t>Lichte verstandelijke beperking</a:t>
            </a:r>
          </a:p>
          <a:p>
            <a:pPr lvl="1"/>
            <a:r>
              <a:rPr lang="nl-NL" sz="1600" dirty="0"/>
              <a:t>Gewelddadig</a:t>
            </a:r>
          </a:p>
          <a:p>
            <a:pPr lvl="1"/>
            <a:r>
              <a:rPr lang="nl-NL" sz="1600" dirty="0"/>
              <a:t>Lastig te handhaven</a:t>
            </a:r>
          </a:p>
          <a:p>
            <a:r>
              <a:rPr lang="nl-NL" sz="1800" b="1" dirty="0"/>
              <a:t>Veiligheid en leefbaarheid </a:t>
            </a:r>
            <a:r>
              <a:rPr lang="nl-NL" sz="1800" dirty="0"/>
              <a:t>in de wijk wordt bedreigt door achtergrond bewoners en het grote aantal van 33 (later 40)</a:t>
            </a:r>
          </a:p>
          <a:p>
            <a:r>
              <a:rPr lang="nl-NL" sz="1800" dirty="0"/>
              <a:t>Door </a:t>
            </a:r>
            <a:r>
              <a:rPr lang="nl-NL" sz="1800" b="1" dirty="0"/>
              <a:t>overval tactiek</a:t>
            </a:r>
            <a:r>
              <a:rPr lang="nl-NL" sz="1800" dirty="0"/>
              <a:t>, absolute miscommunicatie, non-professionaliteit en </a:t>
            </a:r>
            <a:r>
              <a:rPr lang="nl-NL" sz="1800" b="1" dirty="0"/>
              <a:t>gebrek aan integritei</a:t>
            </a:r>
            <a:r>
              <a:rPr lang="nl-NL" sz="1800" dirty="0"/>
              <a:t>t hebben wij totaal geen vertrouwen in St OnderDak</a:t>
            </a:r>
          </a:p>
          <a:p>
            <a:r>
              <a:rPr lang="nl-NL" sz="1800" dirty="0"/>
              <a:t>Gemeente is traag en zit op het verkeerde spoor</a:t>
            </a:r>
          </a:p>
          <a:p>
            <a:r>
              <a:rPr lang="nl-NL" sz="1800" dirty="0"/>
              <a:t>OINO vrees</a:t>
            </a:r>
          </a:p>
        </p:txBody>
      </p:sp>
      <p:sp>
        <p:nvSpPr>
          <p:cNvPr id="3" name="Tijdelijke aanduiding voor dianummer 2">
            <a:extLst>
              <a:ext uri="{FF2B5EF4-FFF2-40B4-BE49-F238E27FC236}">
                <a16:creationId xmlns:a16="http://schemas.microsoft.com/office/drawing/2014/main" id="{EAC07B86-E47B-E945-818F-90D8781CA09A}"/>
              </a:ext>
            </a:extLst>
          </p:cNvPr>
          <p:cNvSpPr>
            <a:spLocks noGrp="1"/>
          </p:cNvSpPr>
          <p:nvPr>
            <p:ph type="sldNum" sz="quarter" idx="12"/>
          </p:nvPr>
        </p:nvSpPr>
        <p:spPr/>
        <p:txBody>
          <a:bodyPr/>
          <a:lstStyle/>
          <a:p>
            <a:fld id="{37CBF29C-D6F8-5647-9B9C-043BFDEFDF39}" type="slidenum">
              <a:rPr lang="nl-NL" smtClean="0"/>
              <a:pPr/>
              <a:t>5</a:t>
            </a:fld>
            <a:endParaRPr lang="nl-NL"/>
          </a:p>
        </p:txBody>
      </p:sp>
    </p:spTree>
    <p:extLst>
      <p:ext uri="{BB962C8B-B14F-4D97-AF65-F5344CB8AC3E}">
        <p14:creationId xmlns:p14="http://schemas.microsoft.com/office/powerpoint/2010/main" val="383082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CFCBC9B-7DD1-174C-BB55-6C694F0D8735}"/>
              </a:ext>
            </a:extLst>
          </p:cNvPr>
          <p:cNvSpPr>
            <a:spLocks noGrp="1"/>
          </p:cNvSpPr>
          <p:nvPr>
            <p:ph type="title"/>
          </p:nvPr>
        </p:nvSpPr>
        <p:spPr/>
        <p:txBody>
          <a:bodyPr>
            <a:normAutofit/>
          </a:bodyPr>
          <a:lstStyle/>
          <a:p>
            <a:pPr algn="l"/>
            <a:r>
              <a:rPr lang="nl-NL" sz="2800" dirty="0"/>
              <a:t>Waarom Stichting BBRB?</a:t>
            </a:r>
          </a:p>
        </p:txBody>
      </p:sp>
      <p:sp>
        <p:nvSpPr>
          <p:cNvPr id="7" name="Tijdelijke aanduiding voor inhoud 6">
            <a:extLst>
              <a:ext uri="{FF2B5EF4-FFF2-40B4-BE49-F238E27FC236}">
                <a16:creationId xmlns:a16="http://schemas.microsoft.com/office/drawing/2014/main" id="{603A7818-3C9A-8E4B-A7F6-93E180B7ACF7}"/>
              </a:ext>
            </a:extLst>
          </p:cNvPr>
          <p:cNvSpPr>
            <a:spLocks noGrp="1"/>
          </p:cNvSpPr>
          <p:nvPr>
            <p:ph idx="1"/>
          </p:nvPr>
        </p:nvSpPr>
        <p:spPr/>
        <p:txBody>
          <a:bodyPr>
            <a:normAutofit lnSpcReduction="10000"/>
          </a:bodyPr>
          <a:lstStyle/>
          <a:p>
            <a:r>
              <a:rPr lang="nl-NL" sz="1800" dirty="0">
                <a:solidFill>
                  <a:srgbClr val="FF0000"/>
                </a:solidFill>
              </a:rPr>
              <a:t>B</a:t>
            </a:r>
            <a:r>
              <a:rPr lang="nl-NL" sz="1800" dirty="0"/>
              <a:t>ezorgd om veiligheid en welzijn</a:t>
            </a:r>
          </a:p>
          <a:p>
            <a:r>
              <a:rPr lang="nl-NL" sz="1800" dirty="0">
                <a:solidFill>
                  <a:srgbClr val="FF0000"/>
                </a:solidFill>
              </a:rPr>
              <a:t>B</a:t>
            </a:r>
            <a:r>
              <a:rPr lang="nl-NL" sz="1800" dirty="0"/>
              <a:t>oos op St OnderDak</a:t>
            </a:r>
          </a:p>
          <a:p>
            <a:r>
              <a:rPr lang="nl-NL" sz="1800" dirty="0">
                <a:solidFill>
                  <a:srgbClr val="FF0000"/>
                </a:solidFill>
              </a:rPr>
              <a:t>R</a:t>
            </a:r>
            <a:r>
              <a:rPr lang="nl-NL" sz="1800" dirty="0"/>
              <a:t>eageren met spoed</a:t>
            </a:r>
          </a:p>
          <a:p>
            <a:r>
              <a:rPr lang="nl-NL" sz="1800" dirty="0">
                <a:solidFill>
                  <a:srgbClr val="FF0000"/>
                </a:solidFill>
              </a:rPr>
              <a:t>B</a:t>
            </a:r>
            <a:r>
              <a:rPr lang="nl-NL" sz="1800" dirty="0"/>
              <a:t>elangen bundelen</a:t>
            </a:r>
          </a:p>
          <a:p>
            <a:endParaRPr lang="nl-NL" sz="1800" dirty="0"/>
          </a:p>
          <a:p>
            <a:pPr marL="0" indent="0">
              <a:buNone/>
            </a:pPr>
            <a:r>
              <a:rPr lang="nl-NL" sz="1800" dirty="0"/>
              <a:t>Individuele bewoners zijn niet zo zichtbaar</a:t>
            </a:r>
          </a:p>
          <a:p>
            <a:pPr marL="0" indent="0">
              <a:buNone/>
            </a:pPr>
            <a:r>
              <a:rPr lang="nl-NL" sz="1800" dirty="0"/>
              <a:t>Een vereniging kan niet snel reageren</a:t>
            </a:r>
          </a:p>
          <a:p>
            <a:pPr marL="0" indent="0">
              <a:buNone/>
            </a:pPr>
            <a:r>
              <a:rPr lang="nl-NL" sz="1800" dirty="0"/>
              <a:t>Wijkvereniging moet voorzichtig zijn!</a:t>
            </a:r>
          </a:p>
          <a:p>
            <a:pPr marL="0" indent="0">
              <a:buNone/>
            </a:pPr>
            <a:endParaRPr lang="nl-NL" sz="1800" dirty="0"/>
          </a:p>
          <a:p>
            <a:pPr marL="0" indent="0">
              <a:buNone/>
            </a:pPr>
            <a:r>
              <a:rPr lang="nl-NL" sz="1800" dirty="0"/>
              <a:t>Doel van stichting BBRB: </a:t>
            </a:r>
          </a:p>
          <a:p>
            <a:r>
              <a:rPr lang="nl-NL" sz="1800" dirty="0"/>
              <a:t>St OnderDak en soortgelijken niet in Paasbergflat</a:t>
            </a:r>
          </a:p>
          <a:p>
            <a:r>
              <a:rPr lang="nl-NL" sz="1800" dirty="0"/>
              <a:t>Stichting BBRB en wijkverenigingen </a:t>
            </a:r>
            <a:r>
              <a:rPr lang="nl-NL" sz="1800" b="1" dirty="0"/>
              <a:t>blijven</a:t>
            </a:r>
            <a:r>
              <a:rPr lang="nl-NL" sz="1800" dirty="0"/>
              <a:t> aan tafel in toekomst</a:t>
            </a:r>
          </a:p>
        </p:txBody>
      </p:sp>
      <p:sp>
        <p:nvSpPr>
          <p:cNvPr id="5" name="Tijdelijke aanduiding voor dianummer 4">
            <a:extLst>
              <a:ext uri="{FF2B5EF4-FFF2-40B4-BE49-F238E27FC236}">
                <a16:creationId xmlns:a16="http://schemas.microsoft.com/office/drawing/2014/main" id="{D519E6C8-FEF0-6B4E-B3EA-784D4130CD01}"/>
              </a:ext>
            </a:extLst>
          </p:cNvPr>
          <p:cNvSpPr>
            <a:spLocks noGrp="1"/>
          </p:cNvSpPr>
          <p:nvPr>
            <p:ph type="sldNum" sz="quarter" idx="12"/>
          </p:nvPr>
        </p:nvSpPr>
        <p:spPr/>
        <p:txBody>
          <a:bodyPr/>
          <a:lstStyle/>
          <a:p>
            <a:fld id="{37CBF29C-D6F8-5647-9B9C-043BFDEFDF39}" type="slidenum">
              <a:rPr lang="nl-NL" smtClean="0"/>
              <a:pPr/>
              <a:t>6</a:t>
            </a:fld>
            <a:endParaRPr lang="nl-NL"/>
          </a:p>
        </p:txBody>
      </p:sp>
    </p:spTree>
    <p:extLst>
      <p:ext uri="{BB962C8B-B14F-4D97-AF65-F5344CB8AC3E}">
        <p14:creationId xmlns:p14="http://schemas.microsoft.com/office/powerpoint/2010/main" val="371723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B6F82-13A8-0143-BAA0-C7A845BE6851}"/>
              </a:ext>
            </a:extLst>
          </p:cNvPr>
          <p:cNvSpPr>
            <a:spLocks noGrp="1"/>
          </p:cNvSpPr>
          <p:nvPr>
            <p:ph type="title"/>
          </p:nvPr>
        </p:nvSpPr>
        <p:spPr/>
        <p:txBody>
          <a:bodyPr>
            <a:normAutofit/>
          </a:bodyPr>
          <a:lstStyle/>
          <a:p>
            <a:pPr algn="l"/>
            <a:r>
              <a:rPr lang="nl-NL" sz="2800" dirty="0"/>
              <a:t>Strategie</a:t>
            </a:r>
          </a:p>
        </p:txBody>
      </p:sp>
      <p:sp>
        <p:nvSpPr>
          <p:cNvPr id="3" name="Tijdelijke aanduiding voor inhoud 2">
            <a:extLst>
              <a:ext uri="{FF2B5EF4-FFF2-40B4-BE49-F238E27FC236}">
                <a16:creationId xmlns:a16="http://schemas.microsoft.com/office/drawing/2014/main" id="{7BA07482-45CD-4A47-908B-C45DF6300CDC}"/>
              </a:ext>
            </a:extLst>
          </p:cNvPr>
          <p:cNvSpPr>
            <a:spLocks noGrp="1"/>
          </p:cNvSpPr>
          <p:nvPr>
            <p:ph idx="1"/>
          </p:nvPr>
        </p:nvSpPr>
        <p:spPr/>
        <p:txBody>
          <a:bodyPr>
            <a:normAutofit/>
          </a:bodyPr>
          <a:lstStyle/>
          <a:p>
            <a:pPr>
              <a:buFont typeface="+mj-lt"/>
              <a:buAutoNum type="arabicPeriod"/>
            </a:pPr>
            <a:r>
              <a:rPr lang="nl-NL" sz="1800" dirty="0"/>
              <a:t>Onze zorgen breed en diep bekendmaken</a:t>
            </a:r>
          </a:p>
          <a:p>
            <a:pPr>
              <a:buFont typeface="+mj-lt"/>
              <a:buAutoNum type="arabicPeriod"/>
            </a:pPr>
            <a:r>
              <a:rPr lang="nl-NL" sz="1800" dirty="0"/>
              <a:t>De gemeente bewegen tot handhaven bestemmingsplan</a:t>
            </a:r>
          </a:p>
          <a:p>
            <a:pPr>
              <a:buFont typeface="+mj-lt"/>
              <a:buAutoNum type="arabicPeriod"/>
            </a:pPr>
            <a:r>
              <a:rPr lang="nl-NL" sz="1800" dirty="0"/>
              <a:t>Gerechtelijke procedure tegen a. Gemeente en b. Eigenaar</a:t>
            </a:r>
          </a:p>
          <a:p>
            <a:pPr>
              <a:buFont typeface="+mj-lt"/>
              <a:buAutoNum type="arabicPeriod"/>
            </a:pPr>
            <a:endParaRPr lang="nl-NL" sz="1800" dirty="0"/>
          </a:p>
          <a:p>
            <a:pPr marL="0" indent="0">
              <a:buNone/>
            </a:pPr>
            <a:r>
              <a:rPr lang="nl-NL" dirty="0"/>
              <a:t>Tactiek</a:t>
            </a:r>
          </a:p>
          <a:p>
            <a:r>
              <a:rPr lang="nl-NL" sz="1800" dirty="0"/>
              <a:t>Advocaat inschakelen</a:t>
            </a:r>
          </a:p>
          <a:p>
            <a:r>
              <a:rPr lang="nl-NL" sz="1800" dirty="0"/>
              <a:t>Samenwerken met wijkverenigingen</a:t>
            </a:r>
          </a:p>
          <a:p>
            <a:r>
              <a:rPr lang="nl-NL" sz="1800" dirty="0"/>
              <a:t>Niet mikken op personen maar op organisaties</a:t>
            </a:r>
          </a:p>
          <a:p>
            <a:r>
              <a:rPr lang="nl-NL" sz="1800" dirty="0"/>
              <a:t>Financiën: bijdrage van de kerngroep, bijdrage wijkvereniging(en) en donaties</a:t>
            </a:r>
          </a:p>
          <a:p>
            <a:r>
              <a:rPr lang="nl-NL" sz="1800" dirty="0"/>
              <a:t>Blijven communiceren </a:t>
            </a:r>
          </a:p>
        </p:txBody>
      </p:sp>
      <p:sp>
        <p:nvSpPr>
          <p:cNvPr id="4" name="Tijdelijke aanduiding voor dianummer 3">
            <a:extLst>
              <a:ext uri="{FF2B5EF4-FFF2-40B4-BE49-F238E27FC236}">
                <a16:creationId xmlns:a16="http://schemas.microsoft.com/office/drawing/2014/main" id="{8A191D33-3999-2043-AB50-1CC902B9AB80}"/>
              </a:ext>
            </a:extLst>
          </p:cNvPr>
          <p:cNvSpPr>
            <a:spLocks noGrp="1"/>
          </p:cNvSpPr>
          <p:nvPr>
            <p:ph type="sldNum" sz="quarter" idx="12"/>
          </p:nvPr>
        </p:nvSpPr>
        <p:spPr/>
        <p:txBody>
          <a:bodyPr/>
          <a:lstStyle/>
          <a:p>
            <a:fld id="{37CBF29C-D6F8-5647-9B9C-043BFDEFDF39}" type="slidenum">
              <a:rPr lang="nl-NL" smtClean="0"/>
              <a:pPr/>
              <a:t>7</a:t>
            </a:fld>
            <a:endParaRPr lang="nl-NL"/>
          </a:p>
        </p:txBody>
      </p:sp>
    </p:spTree>
    <p:extLst>
      <p:ext uri="{BB962C8B-B14F-4D97-AF65-F5344CB8AC3E}">
        <p14:creationId xmlns:p14="http://schemas.microsoft.com/office/powerpoint/2010/main" val="337722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1D2B0-2302-3E4B-8532-E57FAD39A4D9}"/>
              </a:ext>
            </a:extLst>
          </p:cNvPr>
          <p:cNvSpPr>
            <a:spLocks noGrp="1"/>
          </p:cNvSpPr>
          <p:nvPr>
            <p:ph type="title"/>
          </p:nvPr>
        </p:nvSpPr>
        <p:spPr/>
        <p:txBody>
          <a:bodyPr>
            <a:normAutofit/>
          </a:bodyPr>
          <a:lstStyle/>
          <a:p>
            <a:pPr algn="l"/>
            <a:r>
              <a:rPr lang="nl-NL" sz="2800" dirty="0"/>
              <a:t>Kenmerk onze communicatie en actie</a:t>
            </a:r>
          </a:p>
        </p:txBody>
      </p:sp>
      <p:sp>
        <p:nvSpPr>
          <p:cNvPr id="3" name="Tijdelijke aanduiding voor inhoud 2">
            <a:extLst>
              <a:ext uri="{FF2B5EF4-FFF2-40B4-BE49-F238E27FC236}">
                <a16:creationId xmlns:a16="http://schemas.microsoft.com/office/drawing/2014/main" id="{274A3803-F05E-4447-8754-147211CF2787}"/>
              </a:ext>
            </a:extLst>
          </p:cNvPr>
          <p:cNvSpPr>
            <a:spLocks noGrp="1"/>
          </p:cNvSpPr>
          <p:nvPr>
            <p:ph idx="1"/>
          </p:nvPr>
        </p:nvSpPr>
        <p:spPr/>
        <p:txBody>
          <a:bodyPr>
            <a:normAutofit/>
          </a:bodyPr>
          <a:lstStyle/>
          <a:p>
            <a:pPr marL="0" indent="0">
              <a:buNone/>
            </a:pPr>
            <a:endParaRPr lang="nl-NL" sz="2400" dirty="0"/>
          </a:p>
          <a:p>
            <a:pPr marL="0" indent="0" algn="ctr">
              <a:buNone/>
            </a:pPr>
            <a:r>
              <a:rPr lang="nl-NL" dirty="0"/>
              <a:t>Snel</a:t>
            </a:r>
          </a:p>
          <a:p>
            <a:pPr marL="0" indent="0" algn="ctr">
              <a:buNone/>
            </a:pPr>
            <a:endParaRPr lang="nl-NL" dirty="0"/>
          </a:p>
          <a:p>
            <a:pPr marL="0" indent="0" algn="ctr">
              <a:buNone/>
            </a:pPr>
            <a:r>
              <a:rPr lang="nl-NL" dirty="0"/>
              <a:t>Breed</a:t>
            </a:r>
          </a:p>
          <a:p>
            <a:pPr marL="0" indent="0" algn="ctr">
              <a:buNone/>
            </a:pPr>
            <a:endParaRPr lang="nl-NL" dirty="0"/>
          </a:p>
          <a:p>
            <a:pPr marL="0" indent="0" algn="ctr">
              <a:buNone/>
            </a:pPr>
            <a:r>
              <a:rPr lang="nl-NL" dirty="0"/>
              <a:t>Diep</a:t>
            </a:r>
          </a:p>
        </p:txBody>
      </p:sp>
      <p:sp>
        <p:nvSpPr>
          <p:cNvPr id="4" name="Tijdelijke aanduiding voor dianummer 3">
            <a:extLst>
              <a:ext uri="{FF2B5EF4-FFF2-40B4-BE49-F238E27FC236}">
                <a16:creationId xmlns:a16="http://schemas.microsoft.com/office/drawing/2014/main" id="{45C5EAEE-A254-374E-9B24-3FE5E3E462F3}"/>
              </a:ext>
            </a:extLst>
          </p:cNvPr>
          <p:cNvSpPr>
            <a:spLocks noGrp="1"/>
          </p:cNvSpPr>
          <p:nvPr>
            <p:ph type="sldNum" sz="quarter" idx="12"/>
          </p:nvPr>
        </p:nvSpPr>
        <p:spPr/>
        <p:txBody>
          <a:bodyPr/>
          <a:lstStyle/>
          <a:p>
            <a:fld id="{37CBF29C-D6F8-5647-9B9C-043BFDEFDF39}" type="slidenum">
              <a:rPr lang="nl-NL" smtClean="0"/>
              <a:pPr/>
              <a:t>8</a:t>
            </a:fld>
            <a:endParaRPr lang="nl-NL"/>
          </a:p>
        </p:txBody>
      </p:sp>
    </p:spTree>
    <p:extLst>
      <p:ext uri="{BB962C8B-B14F-4D97-AF65-F5344CB8AC3E}">
        <p14:creationId xmlns:p14="http://schemas.microsoft.com/office/powerpoint/2010/main" val="267737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1D2B0-2302-3E4B-8532-E57FAD39A4D9}"/>
              </a:ext>
            </a:extLst>
          </p:cNvPr>
          <p:cNvSpPr>
            <a:spLocks noGrp="1"/>
          </p:cNvSpPr>
          <p:nvPr>
            <p:ph type="title"/>
          </p:nvPr>
        </p:nvSpPr>
        <p:spPr/>
        <p:txBody>
          <a:bodyPr>
            <a:normAutofit/>
          </a:bodyPr>
          <a:lstStyle/>
          <a:p>
            <a:pPr algn="l"/>
            <a:r>
              <a:rPr lang="nl-NL" sz="2800" dirty="0"/>
              <a:t>Kenmerk onze communicatie en actie</a:t>
            </a:r>
          </a:p>
        </p:txBody>
      </p:sp>
      <p:sp>
        <p:nvSpPr>
          <p:cNvPr id="3" name="Tijdelijke aanduiding voor inhoud 2">
            <a:extLst>
              <a:ext uri="{FF2B5EF4-FFF2-40B4-BE49-F238E27FC236}">
                <a16:creationId xmlns:a16="http://schemas.microsoft.com/office/drawing/2014/main" id="{274A3803-F05E-4447-8754-147211CF2787}"/>
              </a:ext>
            </a:extLst>
          </p:cNvPr>
          <p:cNvSpPr>
            <a:spLocks noGrp="1"/>
          </p:cNvSpPr>
          <p:nvPr>
            <p:ph idx="1"/>
          </p:nvPr>
        </p:nvSpPr>
        <p:spPr>
          <a:xfrm>
            <a:off x="1981200" y="1600200"/>
            <a:ext cx="8229600" cy="4756150"/>
          </a:xfrm>
        </p:spPr>
        <p:txBody>
          <a:bodyPr>
            <a:normAutofit/>
          </a:bodyPr>
          <a:lstStyle/>
          <a:p>
            <a:pPr marL="0" indent="0">
              <a:buNone/>
            </a:pPr>
            <a:r>
              <a:rPr lang="nl-NL" sz="2400" dirty="0"/>
              <a:t>Snel: </a:t>
            </a:r>
            <a:r>
              <a:rPr lang="nl-NL" sz="2400" dirty="0" err="1"/>
              <a:t>social</a:t>
            </a:r>
            <a:r>
              <a:rPr lang="nl-NL" sz="2400" dirty="0"/>
              <a:t> media -&gt; Nextdoor</a:t>
            </a:r>
          </a:p>
          <a:p>
            <a:pPr marL="0" indent="0">
              <a:buNone/>
            </a:pPr>
            <a:endParaRPr lang="nl-NL" sz="2400" dirty="0"/>
          </a:p>
          <a:p>
            <a:pPr marL="0" indent="0">
              <a:buNone/>
            </a:pPr>
            <a:r>
              <a:rPr lang="nl-NL" sz="2400" dirty="0"/>
              <a:t>Breed: meerdere kanalen</a:t>
            </a:r>
          </a:p>
          <a:p>
            <a:pPr lvl="2"/>
            <a:r>
              <a:rPr lang="nl-NL" sz="1800" dirty="0"/>
              <a:t>Nextdoor</a:t>
            </a:r>
          </a:p>
          <a:p>
            <a:pPr lvl="2"/>
            <a:r>
              <a:rPr lang="nl-NL" sz="1800" dirty="0"/>
              <a:t>Flyer in de wijk</a:t>
            </a:r>
          </a:p>
          <a:p>
            <a:pPr lvl="2"/>
            <a:r>
              <a:rPr lang="nl-NL" sz="1800" dirty="0"/>
              <a:t>De Gelderlander</a:t>
            </a:r>
          </a:p>
          <a:p>
            <a:pPr lvl="2"/>
            <a:r>
              <a:rPr lang="nl-NL" sz="1800" dirty="0"/>
              <a:t>(Omroep Gelderland)</a:t>
            </a:r>
          </a:p>
          <a:p>
            <a:pPr marL="0" indent="0">
              <a:buNone/>
            </a:pPr>
            <a:endParaRPr lang="nl-NL" sz="2400" dirty="0"/>
          </a:p>
          <a:p>
            <a:pPr marL="0" indent="0">
              <a:buNone/>
            </a:pPr>
            <a:r>
              <a:rPr lang="nl-NL" sz="2400" dirty="0"/>
              <a:t>Diep: 3 wijken = 4000 huishoudens</a:t>
            </a:r>
          </a:p>
          <a:p>
            <a:pPr lvl="2"/>
            <a:r>
              <a:rPr lang="nl-NL" sz="1600" dirty="0"/>
              <a:t>Paasberg</a:t>
            </a:r>
          </a:p>
          <a:p>
            <a:pPr lvl="2"/>
            <a:r>
              <a:rPr lang="nl-NL" sz="1600" dirty="0"/>
              <a:t>Geitenkamp</a:t>
            </a:r>
          </a:p>
          <a:p>
            <a:pPr lvl="2"/>
            <a:r>
              <a:rPr lang="nl-NL" sz="1600" dirty="0"/>
              <a:t>Arnhemse Allee</a:t>
            </a:r>
          </a:p>
          <a:p>
            <a:pPr lvl="2"/>
            <a:r>
              <a:rPr lang="nl-NL" sz="1600" dirty="0"/>
              <a:t>(</a:t>
            </a:r>
            <a:r>
              <a:rPr lang="nl-NL" sz="1600" dirty="0" err="1"/>
              <a:t>Evt</a:t>
            </a:r>
            <a:r>
              <a:rPr lang="nl-NL" sz="1600" dirty="0"/>
              <a:t> later: Monnikenhuizen, Angerenstein, Rozendaal)</a:t>
            </a:r>
          </a:p>
        </p:txBody>
      </p:sp>
      <p:sp>
        <p:nvSpPr>
          <p:cNvPr id="4" name="Tijdelijke aanduiding voor dianummer 3">
            <a:extLst>
              <a:ext uri="{FF2B5EF4-FFF2-40B4-BE49-F238E27FC236}">
                <a16:creationId xmlns:a16="http://schemas.microsoft.com/office/drawing/2014/main" id="{45C5EAEE-A254-374E-9B24-3FE5E3E462F3}"/>
              </a:ext>
            </a:extLst>
          </p:cNvPr>
          <p:cNvSpPr>
            <a:spLocks noGrp="1"/>
          </p:cNvSpPr>
          <p:nvPr>
            <p:ph type="sldNum" sz="quarter" idx="12"/>
          </p:nvPr>
        </p:nvSpPr>
        <p:spPr/>
        <p:txBody>
          <a:bodyPr/>
          <a:lstStyle/>
          <a:p>
            <a:fld id="{37CBF29C-D6F8-5647-9B9C-043BFDEFDF39}" type="slidenum">
              <a:rPr lang="nl-NL" smtClean="0"/>
              <a:pPr/>
              <a:t>9</a:t>
            </a:fld>
            <a:endParaRPr lang="nl-NL"/>
          </a:p>
        </p:txBody>
      </p:sp>
    </p:spTree>
    <p:extLst>
      <p:ext uri="{BB962C8B-B14F-4D97-AF65-F5344CB8AC3E}">
        <p14:creationId xmlns:p14="http://schemas.microsoft.com/office/powerpoint/2010/main" val="3824315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629</Words>
  <Application>Microsoft Macintosh PowerPoint</Application>
  <PresentationFormat>Breedbeeld</PresentationFormat>
  <Paragraphs>119</Paragraphs>
  <Slides>12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Helvetica</vt:lpstr>
      <vt:lpstr>Office Theme</vt:lpstr>
      <vt:lpstr> Extra Algemene Ledenvergadering Wijkvereniging Paasberg-Wellenstein</vt:lpstr>
      <vt:lpstr>AGENDA </vt:lpstr>
      <vt:lpstr>Stichting Belang Bewoners Rondom Bronbeeklaan 66</vt:lpstr>
      <vt:lpstr>PowerPoint-presentatie</vt:lpstr>
      <vt:lpstr>Waarom onze bezorgdheid en bereidheid tot actie?</vt:lpstr>
      <vt:lpstr>Waarom Stichting BBRB?</vt:lpstr>
      <vt:lpstr>Strategie</vt:lpstr>
      <vt:lpstr>Kenmerk onze communicatie en actie</vt:lpstr>
      <vt:lpstr>Kenmerk onze communicatie en actie</vt:lpstr>
      <vt:lpstr>Korte historie Stichting BBRB</vt:lpstr>
      <vt:lpstr>Toekomstperspectief</vt:lpstr>
      <vt:lpstr>Geldzaken stichting BBRB</vt:lpstr>
    </vt:vector>
  </TitlesOfParts>
  <Company>Rabobank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Extra Algemene Ledenvergadering Wijkvereniging Paasberg-Wellenstein</dc:title>
  <dc:creator>Haverkate, CL (Kees)</dc:creator>
  <cp:lastModifiedBy>Ad Bontje</cp:lastModifiedBy>
  <cp:revision>3</cp:revision>
  <dcterms:created xsi:type="dcterms:W3CDTF">2019-05-28T11:06:24Z</dcterms:created>
  <dcterms:modified xsi:type="dcterms:W3CDTF">2019-05-28T14:14:27Z</dcterms:modified>
</cp:coreProperties>
</file>